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61" r:id="rId4"/>
    <p:sldId id="280" r:id="rId5"/>
    <p:sldId id="262" r:id="rId6"/>
    <p:sldId id="273" r:id="rId7"/>
    <p:sldId id="287" r:id="rId8"/>
    <p:sldId id="288" r:id="rId9"/>
    <p:sldId id="290" r:id="rId10"/>
    <p:sldId id="294" r:id="rId11"/>
    <p:sldId id="292" r:id="rId12"/>
    <p:sldId id="284" r:id="rId13"/>
    <p:sldId id="286" r:id="rId14"/>
    <p:sldId id="265" r:id="rId15"/>
    <p:sldId id="276" r:id="rId16"/>
    <p:sldId id="258" r:id="rId1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2"/>
    <a:srgbClr val="1C2A55"/>
    <a:srgbClr val="9FA1FF"/>
    <a:srgbClr val="7578FF"/>
    <a:srgbClr val="53A5FF"/>
    <a:srgbClr val="213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5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1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18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8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3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59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50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99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50A0F-4A1C-4749-82BE-219C20781136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F0633-3B65-4F1E-AEE4-4E80A8407F5B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28A2F-FF22-4CB9-B786-E5FB7508CBC8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70A7B-92FE-49A9-B082-7E0E70B3401B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69242"/>
            <a:ext cx="8229600" cy="152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9FA1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 dirty="0"/>
              <a:t>Шестаков М.С., БПИ196, Браузерная мультиплейерная игра "Minigames" 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B9AF3-3A9C-4ADA-AD7F-8D1DE5C2E650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69242"/>
            <a:ext cx="8229600" cy="152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578FF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416F8-E51A-4C9A-9D4C-11ECE5EF2074}" type="datetime1">
              <a:rPr lang="en-US" smtClean="0"/>
              <a:t>5/24/2020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69242"/>
            <a:ext cx="8229600" cy="152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578FF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0A63C-03BF-4B1C-808C-0EE2D2BD39CA}" type="datetime1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2595C-6D25-4C73-9760-850C54337281}" type="datetime1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B3FE3-1EB7-45E0-B979-53C34A380245}" type="datetime1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183E3-DD89-411D-B6C9-6690396559F1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7E8A6-C6BC-4C05-8DEA-7F62D44D94D1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100ED2B-6C54-4D69-906F-3329E2E229B4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69242"/>
            <a:ext cx="8229600" cy="152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578FF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ru-RU" dirty="0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4904" y="6356350"/>
            <a:ext cx="72189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sha1sh/unity_game_fina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1845877"/>
            <a:ext cx="7772400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b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  <a:t>Курсовая работа</a:t>
            </a:r>
            <a:br>
              <a:rPr lang="ru-RU" sz="2800" dirty="0">
                <a:solidFill>
                  <a:srgbClr val="1C2A55"/>
                </a:solidFill>
                <a:cs typeface="+mj-lt"/>
              </a:rPr>
            </a:br>
            <a:r>
              <a:rPr lang="ru-RU" sz="2800" b="1" dirty="0">
                <a:solidFill>
                  <a:srgbClr val="1C2A55"/>
                </a:solidFill>
                <a:cs typeface="+mj-lt"/>
              </a:rPr>
              <a:t>Браузерная мультиплейерная игра "</a:t>
            </a:r>
            <a:r>
              <a:rPr lang="en-US" sz="2800" b="1" dirty="0">
                <a:solidFill>
                  <a:srgbClr val="1C2A55"/>
                </a:solidFill>
                <a:cs typeface="+mj-lt"/>
              </a:rPr>
              <a:t>Minigames"</a:t>
            </a:r>
            <a:endParaRPr lang="en-US" sz="2900" b="1" dirty="0">
              <a:solidFill>
                <a:srgbClr val="1C2A55"/>
              </a:solidFill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4546600" y="4139213"/>
            <a:ext cx="4140200" cy="2019301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Выполнил студент группы </a:t>
            </a:r>
            <a:r>
              <a:rPr lang="ru-RU" sz="1800" dirty="0">
                <a:solidFill>
                  <a:srgbClr val="000066"/>
                </a:solidFill>
                <a:latin typeface="+mj-lt"/>
                <a:cs typeface="+mj-lt"/>
              </a:rPr>
              <a:t>БПИ-</a:t>
            </a:r>
            <a:r>
              <a:rPr lang="en-US" sz="1800" dirty="0">
                <a:solidFill>
                  <a:srgbClr val="000066"/>
                </a:solidFill>
                <a:latin typeface="+mj-lt"/>
                <a:cs typeface="+mj-lt"/>
              </a:rPr>
              <a:t>196 </a:t>
            </a:r>
            <a:endParaRPr lang="ru-RU" sz="1800" dirty="0">
              <a:solidFill>
                <a:srgbClr val="000066"/>
              </a:solidFill>
              <a:latin typeface="+mj-lt"/>
              <a:cs typeface="+mj-lt"/>
            </a:endParaRPr>
          </a:p>
          <a:p>
            <a:pPr algn="r" eaLnBrk="1" hangingPunct="1"/>
            <a:r>
              <a:rPr lang="ru-RU" sz="1800" b="1" dirty="0">
                <a:solidFill>
                  <a:srgbClr val="000066"/>
                </a:solidFill>
                <a:latin typeface="+mj-lt"/>
                <a:cs typeface="+mj-lt"/>
              </a:rPr>
              <a:t>Шестаков Михаил Сергеевич</a:t>
            </a:r>
          </a:p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cs typeface="+mj-lt"/>
              </a:rPr>
              <a:t>Научный руководитель: </a:t>
            </a:r>
          </a:p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cs typeface="+mj-lt"/>
              </a:rPr>
              <a:t>младший научный сотрудник МНУЛ ИССА ФКН, к. т. н.</a:t>
            </a:r>
          </a:p>
          <a:p>
            <a:pPr algn="r" eaLnBrk="1" hangingPunct="1"/>
            <a:r>
              <a:rPr lang="ru-RU" sz="1800" b="1" dirty="0" err="1">
                <a:solidFill>
                  <a:srgbClr val="000066"/>
                </a:solidFill>
                <a:latin typeface="+mj-lt"/>
                <a:cs typeface="+mj-lt"/>
              </a:rPr>
              <a:t>Максименкова</a:t>
            </a:r>
            <a:r>
              <a:rPr lang="ru-RU" sz="1800" b="1" dirty="0">
                <a:solidFill>
                  <a:srgbClr val="000066"/>
                </a:solidFill>
                <a:latin typeface="+mj-lt"/>
                <a:cs typeface="+mj-lt"/>
              </a:rPr>
              <a:t> Ольга Вениаминовна</a:t>
            </a: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2020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B57FFD-70CD-4C5C-8117-5884EA760DE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Система интерполяции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E8D6D2-89E1-4FED-8A1E-B17280C95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7" y="1419822"/>
            <a:ext cx="3007283" cy="1804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F8E34-8602-432A-81D0-F25E9F027E51}"/>
              </a:ext>
            </a:extLst>
          </p:cNvPr>
          <p:cNvSpPr txBox="1"/>
          <p:nvPr/>
        </p:nvSpPr>
        <p:spPr>
          <a:xfrm>
            <a:off x="1105517" y="3264478"/>
            <a:ext cx="267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Без интерполяции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3DC616-9FDD-401F-B3D5-A54E436F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285" y="1396348"/>
            <a:ext cx="3011540" cy="1831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1E7AD8-B63B-4DA7-8BD3-36FD7FAE557A}"/>
              </a:ext>
            </a:extLst>
          </p:cNvPr>
          <p:cNvSpPr txBox="1"/>
          <p:nvPr/>
        </p:nvSpPr>
        <p:spPr>
          <a:xfrm>
            <a:off x="4725016" y="3300549"/>
            <a:ext cx="36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2. Линейная интерполяция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52C5D-5144-4E3A-A87D-7E931BB88BA1}"/>
              </a:ext>
            </a:extLst>
          </p:cNvPr>
          <p:cNvSpPr txBox="1"/>
          <p:nvPr/>
        </p:nvSpPr>
        <p:spPr>
          <a:xfrm>
            <a:off x="1426499" y="5807280"/>
            <a:ext cx="29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3. Сплайн Эрмита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750A6D-8A12-48B4-ADE4-11D388FF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33" y="3757527"/>
            <a:ext cx="3238952" cy="1933845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BE97F45-5A7C-483A-B2F4-EC25544CBA50}"/>
              </a:ext>
            </a:extLst>
          </p:cNvPr>
          <p:cNvSpPr/>
          <p:nvPr/>
        </p:nvSpPr>
        <p:spPr>
          <a:xfrm>
            <a:off x="2284359" y="4605985"/>
            <a:ext cx="80867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ED25874-2F7A-4610-807A-31ED31249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267" y="4181507"/>
            <a:ext cx="2603500" cy="1062728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E838B28D-EDED-4329-961C-D20A107DBC04}"/>
              </a:ext>
            </a:extLst>
          </p:cNvPr>
          <p:cNvCxnSpPr>
            <a:cxnSpLocks/>
          </p:cNvCxnSpPr>
          <p:nvPr/>
        </p:nvCxnSpPr>
        <p:spPr>
          <a:xfrm flipV="1">
            <a:off x="2284359" y="4155281"/>
            <a:ext cx="2349735" cy="450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F359E28-C121-47A8-BBB7-EF76161A3CD4}"/>
              </a:ext>
            </a:extLst>
          </p:cNvPr>
          <p:cNvCxnSpPr>
            <a:cxnSpLocks/>
          </p:cNvCxnSpPr>
          <p:nvPr/>
        </p:nvCxnSpPr>
        <p:spPr>
          <a:xfrm>
            <a:off x="2284359" y="4975317"/>
            <a:ext cx="2349735" cy="292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BEAD7B-39EE-468A-BFEA-0BE31A3B571C}"/>
              </a:ext>
            </a:extLst>
          </p:cNvPr>
          <p:cNvSpPr txBox="1"/>
          <p:nvPr/>
        </p:nvSpPr>
        <p:spPr>
          <a:xfrm>
            <a:off x="4634094" y="5370620"/>
            <a:ext cx="360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Плавный переход координаты</a:t>
            </a:r>
          </a:p>
        </p:txBody>
      </p:sp>
    </p:spTree>
    <p:extLst>
      <p:ext uri="{BB962C8B-B14F-4D97-AF65-F5344CB8AC3E}">
        <p14:creationId xmlns:p14="http://schemas.microsoft.com/office/powerpoint/2010/main" val="421958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41" name="Прямая соединительная линия 14340">
            <a:extLst>
              <a:ext uri="{FF2B5EF4-FFF2-40B4-BE49-F238E27FC236}">
                <a16:creationId xmlns:a16="http://schemas.microsoft.com/office/drawing/2014/main" id="{6A1D69EF-55E7-4FFF-AC6D-BC79724129BF}"/>
              </a:ext>
            </a:extLst>
          </p:cNvPr>
          <p:cNvCxnSpPr>
            <a:cxnSpLocks/>
          </p:cNvCxnSpPr>
          <p:nvPr/>
        </p:nvCxnSpPr>
        <p:spPr>
          <a:xfrm>
            <a:off x="5497317" y="1402177"/>
            <a:ext cx="28271" cy="48549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Система управления персонажем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11828" y="2440504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11828" y="5775841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C6E6F-747D-48B7-A53A-F5C5E3DF37E2}"/>
              </a:ext>
            </a:extLst>
          </p:cNvPr>
          <p:cNvSpPr txBox="1"/>
          <p:nvPr/>
        </p:nvSpPr>
        <p:spPr>
          <a:xfrm>
            <a:off x="462529" y="1940875"/>
            <a:ext cx="1881405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PlayerController</a:t>
            </a:r>
            <a:endParaRPr lang="ru-RU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CD407-088F-4186-A504-EDF2670D4DE2}"/>
              </a:ext>
            </a:extLst>
          </p:cNvPr>
          <p:cNvSpPr txBox="1"/>
          <p:nvPr/>
        </p:nvSpPr>
        <p:spPr>
          <a:xfrm>
            <a:off x="462529" y="2989886"/>
            <a:ext cx="1881405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MotionController</a:t>
            </a:r>
            <a:endParaRPr lang="ru-RU"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4D290-DB92-4F3A-8CE9-96D4D7DC22B7}"/>
              </a:ext>
            </a:extLst>
          </p:cNvPr>
          <p:cNvSpPr txBox="1"/>
          <p:nvPr/>
        </p:nvSpPr>
        <p:spPr>
          <a:xfrm>
            <a:off x="1298683" y="1359335"/>
            <a:ext cx="344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Управляемый персонаж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BB338F-8485-4ADF-B00B-851C1A17088F}"/>
              </a:ext>
            </a:extLst>
          </p:cNvPr>
          <p:cNvSpPr txBox="1"/>
          <p:nvPr/>
        </p:nvSpPr>
        <p:spPr>
          <a:xfrm>
            <a:off x="5860186" y="1402177"/>
            <a:ext cx="344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Неуправляемый персонаж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C4ABB9-ABA6-4682-864E-273CCE5D88AF}"/>
              </a:ext>
            </a:extLst>
          </p:cNvPr>
          <p:cNvSpPr txBox="1"/>
          <p:nvPr/>
        </p:nvSpPr>
        <p:spPr>
          <a:xfrm>
            <a:off x="2803777" y="2989886"/>
            <a:ext cx="1881405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ActionController</a:t>
            </a:r>
            <a:endParaRPr lang="ru-RU" sz="1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B54A6-5027-40CA-952F-E7FD956C4975}"/>
              </a:ext>
            </a:extLst>
          </p:cNvPr>
          <p:cNvSpPr txBox="1"/>
          <p:nvPr/>
        </p:nvSpPr>
        <p:spPr>
          <a:xfrm>
            <a:off x="1272755" y="3907678"/>
            <a:ext cx="246423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CharacterAnimator</a:t>
            </a:r>
            <a:endParaRPr lang="ru-RU" sz="1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30CC13-94C1-4A34-8E71-4F831DA610EE}"/>
              </a:ext>
            </a:extLst>
          </p:cNvPr>
          <p:cNvSpPr txBox="1"/>
          <p:nvPr/>
        </p:nvSpPr>
        <p:spPr>
          <a:xfrm>
            <a:off x="228582" y="5231907"/>
            <a:ext cx="208834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Аниматор в </a:t>
            </a:r>
            <a:r>
              <a:rPr lang="en-US" sz="1700" dirty="0"/>
              <a:t>Unity</a:t>
            </a:r>
            <a:endParaRPr lang="ru-RU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98AC38-0935-48FA-9BEC-65FA67DACD95}"/>
              </a:ext>
            </a:extLst>
          </p:cNvPr>
          <p:cNvSpPr txBox="1"/>
          <p:nvPr/>
        </p:nvSpPr>
        <p:spPr>
          <a:xfrm>
            <a:off x="2687347" y="5231906"/>
            <a:ext cx="246423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ManagedGameObject</a:t>
            </a:r>
            <a:endParaRPr lang="ru-RU" sz="1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886E5-B3B6-4818-8A41-B98140AEFA32}"/>
              </a:ext>
            </a:extLst>
          </p:cNvPr>
          <p:cNvSpPr txBox="1"/>
          <p:nvPr/>
        </p:nvSpPr>
        <p:spPr>
          <a:xfrm>
            <a:off x="6252412" y="2310517"/>
            <a:ext cx="246423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UnmanagedGameObjcet</a:t>
            </a:r>
            <a:endParaRPr lang="ru-RU" sz="1700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52F3D0B-93BF-4272-9AA3-0641AB83E473}"/>
              </a:ext>
            </a:extLst>
          </p:cNvPr>
          <p:cNvCxnSpPr>
            <a:cxnSpLocks/>
          </p:cNvCxnSpPr>
          <p:nvPr/>
        </p:nvCxnSpPr>
        <p:spPr>
          <a:xfrm>
            <a:off x="1403231" y="2363735"/>
            <a:ext cx="0" cy="57152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9AF9F6C-BA47-4716-9EF0-20362F17BFBD}"/>
              </a:ext>
            </a:extLst>
          </p:cNvPr>
          <p:cNvCxnSpPr>
            <a:cxnSpLocks/>
          </p:cNvCxnSpPr>
          <p:nvPr/>
        </p:nvCxnSpPr>
        <p:spPr>
          <a:xfrm>
            <a:off x="1403231" y="2363735"/>
            <a:ext cx="1663304" cy="57152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7ED459D-BA62-47C1-8CD2-933723888484}"/>
              </a:ext>
            </a:extLst>
          </p:cNvPr>
          <p:cNvSpPr txBox="1"/>
          <p:nvPr/>
        </p:nvSpPr>
        <p:spPr>
          <a:xfrm>
            <a:off x="2803777" y="1925256"/>
            <a:ext cx="1881405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AIController</a:t>
            </a:r>
            <a:endParaRPr lang="ru-RU" sz="1700" dirty="0"/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1D8E9CE-A42E-4D98-89D2-C4767982C1AB}"/>
              </a:ext>
            </a:extLst>
          </p:cNvPr>
          <p:cNvCxnSpPr>
            <a:cxnSpLocks/>
          </p:cNvCxnSpPr>
          <p:nvPr/>
        </p:nvCxnSpPr>
        <p:spPr>
          <a:xfrm>
            <a:off x="3736991" y="2352807"/>
            <a:ext cx="7488" cy="58245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0F3C3099-1AD2-4F1D-9EBA-58409DE80A7E}"/>
              </a:ext>
            </a:extLst>
          </p:cNvPr>
          <p:cNvCxnSpPr>
            <a:cxnSpLocks/>
          </p:cNvCxnSpPr>
          <p:nvPr/>
        </p:nvCxnSpPr>
        <p:spPr>
          <a:xfrm flipH="1">
            <a:off x="2007355" y="2391879"/>
            <a:ext cx="1729636" cy="51025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7B0716B5-49CB-4AF3-A264-3C2070433904}"/>
              </a:ext>
            </a:extLst>
          </p:cNvPr>
          <p:cNvCxnSpPr>
            <a:cxnSpLocks/>
          </p:cNvCxnSpPr>
          <p:nvPr/>
        </p:nvCxnSpPr>
        <p:spPr>
          <a:xfrm>
            <a:off x="1715651" y="3341026"/>
            <a:ext cx="0" cy="5452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0B663FB5-D5D8-4891-9942-26FD98960FB5}"/>
              </a:ext>
            </a:extLst>
          </p:cNvPr>
          <p:cNvCxnSpPr>
            <a:cxnSpLocks/>
          </p:cNvCxnSpPr>
          <p:nvPr/>
        </p:nvCxnSpPr>
        <p:spPr>
          <a:xfrm>
            <a:off x="3529211" y="3362398"/>
            <a:ext cx="0" cy="5452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60D27D3B-1E03-4709-8E75-73688A604C60}"/>
              </a:ext>
            </a:extLst>
          </p:cNvPr>
          <p:cNvCxnSpPr>
            <a:cxnSpLocks/>
          </p:cNvCxnSpPr>
          <p:nvPr/>
        </p:nvCxnSpPr>
        <p:spPr>
          <a:xfrm flipH="1">
            <a:off x="1272755" y="4346866"/>
            <a:ext cx="1232118" cy="72984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838E83D8-CA13-453B-8E85-8EC1BC4903B7}"/>
              </a:ext>
            </a:extLst>
          </p:cNvPr>
          <p:cNvCxnSpPr>
            <a:cxnSpLocks/>
          </p:cNvCxnSpPr>
          <p:nvPr/>
        </p:nvCxnSpPr>
        <p:spPr>
          <a:xfrm>
            <a:off x="2504873" y="4314114"/>
            <a:ext cx="1414592" cy="84783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A3D11772-521C-413D-B5F1-C8C86AAAB762}"/>
              </a:ext>
            </a:extLst>
          </p:cNvPr>
          <p:cNvCxnSpPr>
            <a:cxnSpLocks/>
          </p:cNvCxnSpPr>
          <p:nvPr/>
        </p:nvCxnSpPr>
        <p:spPr>
          <a:xfrm flipV="1">
            <a:off x="4742222" y="2664461"/>
            <a:ext cx="1510190" cy="249749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99C2F3B-4BA8-4C4D-8A64-DEC93AC3B0D3}"/>
              </a:ext>
            </a:extLst>
          </p:cNvPr>
          <p:cNvSpPr txBox="1"/>
          <p:nvPr/>
        </p:nvSpPr>
        <p:spPr>
          <a:xfrm rot="18112534">
            <a:off x="3810197" y="3592824"/>
            <a:ext cx="304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Отправка состояния по сети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1DD85-C93A-4BF6-BE4C-F5E25AFD069F}"/>
              </a:ext>
            </a:extLst>
          </p:cNvPr>
          <p:cNvSpPr txBox="1"/>
          <p:nvPr/>
        </p:nvSpPr>
        <p:spPr>
          <a:xfrm>
            <a:off x="6252412" y="3878490"/>
            <a:ext cx="246423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CharacterAnimator</a:t>
            </a:r>
            <a:endParaRPr lang="ru-RU" sz="1700" dirty="0"/>
          </a:p>
        </p:txBody>
      </p: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D617A1A1-B621-444B-BD31-BE61B2C7D341}"/>
              </a:ext>
            </a:extLst>
          </p:cNvPr>
          <p:cNvCxnSpPr>
            <a:cxnSpLocks/>
          </p:cNvCxnSpPr>
          <p:nvPr/>
        </p:nvCxnSpPr>
        <p:spPr>
          <a:xfrm>
            <a:off x="7484530" y="2806734"/>
            <a:ext cx="0" cy="9553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E88E4E5-D79E-426D-A91B-728FA12290CC}"/>
              </a:ext>
            </a:extLst>
          </p:cNvPr>
          <p:cNvSpPr txBox="1"/>
          <p:nvPr/>
        </p:nvSpPr>
        <p:spPr>
          <a:xfrm>
            <a:off x="3840108" y="2481359"/>
            <a:ext cx="13429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Команды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F7936A-E613-4400-98D1-910F0C73355B}"/>
              </a:ext>
            </a:extLst>
          </p:cNvPr>
          <p:cNvSpPr txBox="1"/>
          <p:nvPr/>
        </p:nvSpPr>
        <p:spPr>
          <a:xfrm>
            <a:off x="3813540" y="3417261"/>
            <a:ext cx="13429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Анимация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36D59E-62D4-4702-A38F-E8252B6907F8}"/>
              </a:ext>
            </a:extLst>
          </p:cNvPr>
          <p:cNvSpPr txBox="1"/>
          <p:nvPr/>
        </p:nvSpPr>
        <p:spPr>
          <a:xfrm>
            <a:off x="738448" y="4450155"/>
            <a:ext cx="1213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Анимация </a:t>
            </a:r>
            <a:r>
              <a:rPr lang="en-US" sz="1500" dirty="0"/>
              <a:t>Unity</a:t>
            </a:r>
            <a:endParaRPr lang="ru-RU" sz="15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8CF619-47AD-425E-848E-FE5E8D8C5EB5}"/>
              </a:ext>
            </a:extLst>
          </p:cNvPr>
          <p:cNvSpPr txBox="1"/>
          <p:nvPr/>
        </p:nvSpPr>
        <p:spPr>
          <a:xfrm>
            <a:off x="3376941" y="4314114"/>
            <a:ext cx="1213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Состояние</a:t>
            </a:r>
          </a:p>
          <a:p>
            <a:r>
              <a:rPr lang="ru-RU" sz="1500" dirty="0"/>
              <a:t>персонажа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8AA6B79-6AD4-43EE-8A7B-614FD4AC12A5}"/>
              </a:ext>
            </a:extLst>
          </p:cNvPr>
          <p:cNvSpPr txBox="1"/>
          <p:nvPr/>
        </p:nvSpPr>
        <p:spPr>
          <a:xfrm>
            <a:off x="7503329" y="4591113"/>
            <a:ext cx="1213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Анимация </a:t>
            </a:r>
            <a:r>
              <a:rPr lang="en-US" sz="1500" dirty="0"/>
              <a:t>Unity</a:t>
            </a:r>
            <a:endParaRPr lang="ru-RU" sz="1500" dirty="0"/>
          </a:p>
        </p:txBody>
      </p: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0B99CC8E-DE2B-4CBA-B619-FDDCEF427FAF}"/>
              </a:ext>
            </a:extLst>
          </p:cNvPr>
          <p:cNvCxnSpPr>
            <a:cxnSpLocks/>
          </p:cNvCxnSpPr>
          <p:nvPr/>
        </p:nvCxnSpPr>
        <p:spPr>
          <a:xfrm flipH="1">
            <a:off x="7484530" y="4353800"/>
            <a:ext cx="18799" cy="88799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86F2E16-1E3E-4168-B314-ED0C9E86631C}"/>
              </a:ext>
            </a:extLst>
          </p:cNvPr>
          <p:cNvSpPr txBox="1"/>
          <p:nvPr/>
        </p:nvSpPr>
        <p:spPr>
          <a:xfrm>
            <a:off x="6282751" y="5316587"/>
            <a:ext cx="2404048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Аниматор в </a:t>
            </a:r>
            <a:r>
              <a:rPr lang="en-US" sz="1700" dirty="0"/>
              <a:t>Unity</a:t>
            </a:r>
            <a:endParaRPr lang="ru-RU" sz="17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7444741-8097-45E9-AE6A-EB3FE6EE4D8F}"/>
              </a:ext>
            </a:extLst>
          </p:cNvPr>
          <p:cNvSpPr txBox="1"/>
          <p:nvPr/>
        </p:nvSpPr>
        <p:spPr>
          <a:xfrm>
            <a:off x="2169584" y="5964907"/>
            <a:ext cx="1179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Клиент 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F94F03-2F95-4265-A918-ED4C160397AA}"/>
              </a:ext>
            </a:extLst>
          </p:cNvPr>
          <p:cNvSpPr txBox="1"/>
          <p:nvPr/>
        </p:nvSpPr>
        <p:spPr>
          <a:xfrm>
            <a:off x="6930002" y="5965135"/>
            <a:ext cx="1179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Клиент 2</a:t>
            </a:r>
          </a:p>
        </p:txBody>
      </p:sp>
    </p:spTree>
    <p:extLst>
      <p:ext uri="{BB962C8B-B14F-4D97-AF65-F5344CB8AC3E}">
        <p14:creationId xmlns:p14="http://schemas.microsoft.com/office/powerpoint/2010/main" val="237155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EF8FF-34CD-40E3-BDF1-084433F15523}"/>
              </a:ext>
            </a:extLst>
          </p:cNvPr>
          <p:cNvSpPr txBox="1"/>
          <p:nvPr/>
        </p:nvSpPr>
        <p:spPr>
          <a:xfrm>
            <a:off x="527538" y="1758462"/>
            <a:ext cx="8018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1C2A55"/>
                </a:solidFill>
              </a:rPr>
              <a:t>Использованные инструменты и технологии</a:t>
            </a:r>
            <a:r>
              <a:rPr lang="en-US" dirty="0">
                <a:solidFill>
                  <a:srgbClr val="1C2A55"/>
                </a:solidFill>
              </a:rPr>
              <a:t>:</a:t>
            </a:r>
            <a:endParaRPr lang="ru-RU" dirty="0">
              <a:solidFill>
                <a:srgbClr val="1C2A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Unity 3D v2020.2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JetBrains Rider v2019.3.4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Node JS v12.14.0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WebSocket  RFC 6455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JSON  RFC 8259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Python 3.5</a:t>
            </a:r>
            <a:endParaRPr lang="ru-RU" dirty="0">
              <a:solidFill>
                <a:srgbClr val="1C2A55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82F278-9F48-4648-BA63-0C8CD59F5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26" y="1818295"/>
            <a:ext cx="1771173" cy="802141"/>
          </a:xfrm>
          <a:prstGeom prst="rect">
            <a:avLst/>
          </a:prstGeom>
        </p:spPr>
      </p:pic>
      <p:pic>
        <p:nvPicPr>
          <p:cNvPr id="3074" name="Picture 2" descr="C Sharp — Википедия">
            <a:extLst>
              <a:ext uri="{FF2B5EF4-FFF2-40B4-BE49-F238E27FC236}">
                <a16:creationId xmlns:a16="http://schemas.microsoft.com/office/drawing/2014/main" id="{E2C90928-AF8B-4BAF-8CB3-CBA179F89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834" y="3180314"/>
            <a:ext cx="1353394" cy="13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27518B-19D9-4B42-A319-FD1378B1B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549" y="4554881"/>
            <a:ext cx="1945601" cy="1190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A8FD-F97C-41F6-9259-CD074D313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11" y="3071825"/>
            <a:ext cx="1077967" cy="1338165"/>
          </a:xfrm>
          <a:prstGeom prst="rect">
            <a:avLst/>
          </a:prstGeom>
        </p:spPr>
      </p:pic>
      <p:pic>
        <p:nvPicPr>
          <p:cNvPr id="3076" name="Picture 4" descr="JetBrains Rider — купить лицензию JetBrains Rider по выгодной цене ...">
            <a:extLst>
              <a:ext uri="{FF2B5EF4-FFF2-40B4-BE49-F238E27FC236}">
                <a16:creationId xmlns:a16="http://schemas.microsoft.com/office/drawing/2014/main" id="{84731395-C6D7-4BA7-A668-11312BF1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384" y="2909444"/>
            <a:ext cx="977189" cy="97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9F47C8-D02A-4301-BCF4-545810997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983" y="4754213"/>
            <a:ext cx="2637990" cy="791397"/>
          </a:xfrm>
          <a:prstGeom prst="rect">
            <a:avLst/>
          </a:prstGeom>
        </p:spPr>
      </p:pic>
      <p:pic>
        <p:nvPicPr>
          <p:cNvPr id="3080" name="Picture 8" descr="Python — Википедия">
            <a:extLst>
              <a:ext uri="{FF2B5EF4-FFF2-40B4-BE49-F238E27FC236}">
                <a16:creationId xmlns:a16="http://schemas.microsoft.com/office/drawing/2014/main" id="{86B0E78E-534D-41FE-9BA9-8B87152A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84" y="4624926"/>
            <a:ext cx="968188" cy="9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Пути дальнейшей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CD088-6B17-48AE-8702-4CFB34FCF10F}"/>
              </a:ext>
            </a:extLst>
          </p:cNvPr>
          <p:cNvSpPr txBox="1"/>
          <p:nvPr/>
        </p:nvSpPr>
        <p:spPr>
          <a:xfrm>
            <a:off x="685897" y="1527374"/>
            <a:ext cx="777220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C2A55"/>
                </a:solidFill>
              </a:rPr>
              <a:t>Разработка новых игровых 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C2A55"/>
                </a:solidFill>
              </a:rPr>
              <a:t>Создать новые карты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C2A55"/>
                </a:solidFill>
              </a:rPr>
              <a:t>Улучшение системы матчей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C2A55"/>
                </a:solidFill>
              </a:rPr>
              <a:t>Создать систему рейтинга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900" dirty="0">
              <a:solidFill>
                <a:srgbClr val="1C2A5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14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B2105-C7A0-435B-AF19-D43428E2FD02}"/>
              </a:ext>
            </a:extLst>
          </p:cNvPr>
          <p:cNvSpPr txBox="1"/>
          <p:nvPr/>
        </p:nvSpPr>
        <p:spPr>
          <a:xfrm>
            <a:off x="2547257" y="1272324"/>
            <a:ext cx="40494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dirty="0">
                <a:solidFill>
                  <a:srgbClr val="003F82"/>
                </a:solidFill>
              </a:rPr>
              <a:t>Демонстрация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92D3DC-57A2-4757-95E1-1E87E6D8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35" y="1984795"/>
            <a:ext cx="7432863" cy="41789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F9D51C-A2B6-4EB4-92A9-5107E7065F6E}"/>
              </a:ext>
            </a:extLst>
          </p:cNvPr>
          <p:cNvSpPr txBox="1"/>
          <p:nvPr/>
        </p:nvSpPr>
        <p:spPr>
          <a:xfrm>
            <a:off x="673100" y="1536700"/>
            <a:ext cx="7899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ГОСТ 19.101-77 Виды программ и программных документов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. //Единая система программной документации. – М.: ИПК Издательство стандартов, 2001.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Документация по </a:t>
            </a:r>
            <a:r>
              <a:rPr lang="en-US" b="1" dirty="0">
                <a:solidFill>
                  <a:srgbClr val="003F82"/>
                </a:solidFill>
                <a:cs typeface="Arial" panose="020B0604020202020204" pitchFamily="34" charset="0"/>
              </a:rPr>
              <a:t>Unity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[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Электронный ресурс] // URL: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https://docs.unity3d.com/2020.2/Documentation/Manual/index.html 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(Дата обращения: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23.05.2020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, режим доступа: свободный).</a:t>
            </a:r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Документация по </a:t>
            </a:r>
            <a:r>
              <a:rPr lang="en-US" b="1" dirty="0">
                <a:solidFill>
                  <a:srgbClr val="003F82"/>
                </a:solidFill>
                <a:cs typeface="Arial" panose="020B0604020202020204" pitchFamily="34" charset="0"/>
              </a:rPr>
              <a:t>C# Unity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[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Электронный ресурс] // URL: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https://docs.microsoft.com/en-us/dotnet/csharp/ 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(Дата обращения: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23.05.2020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, режим доступа: свободный). </a:t>
            </a:r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Мультиплеер в быстрых играх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[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Электронный ресурс] // URL: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https://habr.com/ru/post/303006/ 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(Дата обращения: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23.05.2020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, режим доступа: свободный). </a:t>
            </a:r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</a:rPr>
              <a:t>Шестаков Михаил Сергеевич</a:t>
            </a:r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,</a:t>
            </a:r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msshestakov@edu.hse.ru</a:t>
            </a:r>
          </a:p>
          <a:p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- 2020</a:t>
            </a:r>
            <a:endParaRPr lang="en-US" altLang="ru-RU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16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2498F7-9A53-4B45-9CDF-9D7AC7B727E5}"/>
              </a:ext>
            </a:extLst>
          </p:cNvPr>
          <p:cNvSpPr txBox="1"/>
          <p:nvPr/>
        </p:nvSpPr>
        <p:spPr>
          <a:xfrm>
            <a:off x="5308600" y="5870960"/>
            <a:ext cx="558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3F82"/>
                </a:solidFill>
              </a:rPr>
              <a:t>Ссылка на репозиторий</a:t>
            </a:r>
            <a:r>
              <a:rPr lang="en-US" sz="1400" dirty="0">
                <a:solidFill>
                  <a:srgbClr val="003F82"/>
                </a:solidFill>
              </a:rPr>
              <a:t>: </a:t>
            </a:r>
            <a:r>
              <a:rPr lang="en-US" sz="1400" dirty="0">
                <a:solidFill>
                  <a:srgbClr val="003F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https://github.com/misha1sh/unity_game_final</a:t>
            </a:r>
            <a:endParaRPr lang="ru-RU" sz="1400" dirty="0">
              <a:solidFill>
                <a:srgbClr val="003F8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ПРЕДМЕТНОЙ ОБЛАСТИ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 dirty="0"/>
              <a:t>Шестаков М.С., БПИ196, Браузерная мультиплейерная игра "Minigames" 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206" y="2625725"/>
            <a:ext cx="6259513" cy="3519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4D2C9A-4F99-4FF6-A59D-EDE97775E4A7}"/>
              </a:ext>
            </a:extLst>
          </p:cNvPr>
          <p:cNvSpPr txBox="1"/>
          <p:nvPr/>
        </p:nvSpPr>
        <p:spPr>
          <a:xfrm>
            <a:off x="679269" y="1349280"/>
            <a:ext cx="764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C2A55"/>
                </a:solidFill>
              </a:rPr>
              <a:t>	Задача данной работы – создать многопользовательскую аркадную игру в реальном времени.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C2A55"/>
                </a:solidFill>
              </a:rPr>
              <a:t>	Отличительной особенностью будет являться случайный выбор режимов и короткая игровая сессия.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000" b="1" dirty="0">
                <a:solidFill>
                  <a:schemeClr val="bg1"/>
                </a:solidFill>
              </a:rPr>
              <a:t>ОСНОВНЫЕ ПОНЯТИЯ, ОПРЕДЕЛЕНИЯ, ТЕРМИНЫ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3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2250" y="1479550"/>
            <a:ext cx="8575521" cy="37856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</a:rPr>
              <a:t>Unity Editor</a:t>
            </a:r>
            <a:r>
              <a:rPr lang="ru-RU" sz="1600" dirty="0">
                <a:latin typeface="Segoe UI" panose="020B0502040204020203" pitchFamily="34" charset="0"/>
              </a:rPr>
              <a:t> – движок для разработки игр.</a:t>
            </a:r>
            <a:endParaRPr lang="en-US" sz="1600" dirty="0">
              <a:latin typeface="Segoe UI" panose="020B0502040204020203" pitchFamily="34" charset="0"/>
            </a:endParaRPr>
          </a:p>
          <a:p>
            <a:endParaRPr lang="ru-RU" sz="1600" dirty="0">
              <a:latin typeface="Segoe UI" panose="020B0502040204020203" pitchFamily="34" charset="0"/>
            </a:endParaRPr>
          </a:p>
          <a:p>
            <a:r>
              <a:rPr lang="en-US" sz="1600" b="1" dirty="0">
                <a:latin typeface="Segoe UI" panose="020B0502040204020203" pitchFamily="34" charset="0"/>
              </a:rPr>
              <a:t>NodeJS</a:t>
            </a:r>
            <a:r>
              <a:rPr lang="ru-RU" sz="1600" dirty="0">
                <a:latin typeface="Segoe UI" panose="020B0502040204020203" pitchFamily="34" charset="0"/>
              </a:rPr>
              <a:t> – платформа для разработки серверный приложений на </a:t>
            </a:r>
            <a:r>
              <a:rPr lang="en-US" sz="1600" dirty="0">
                <a:latin typeface="Segoe UI" panose="020B0502040204020203" pitchFamily="34" charset="0"/>
              </a:rPr>
              <a:t>JavaScript</a:t>
            </a:r>
            <a:r>
              <a:rPr lang="ru-RU" sz="1600" dirty="0">
                <a:latin typeface="Segoe UI" panose="020B0502040204020203" pitchFamily="34" charset="0"/>
              </a:rPr>
              <a:t>.</a:t>
            </a:r>
            <a:endParaRPr lang="en-US" sz="1600" dirty="0">
              <a:latin typeface="Segoe UI" panose="020B0502040204020203" pitchFamily="34" charset="0"/>
            </a:endParaRPr>
          </a:p>
          <a:p>
            <a:endParaRPr lang="en-US" sz="1600" dirty="0">
              <a:latin typeface="Segoe UI" panose="020B0502040204020203" pitchFamily="34" charset="0"/>
            </a:endParaRPr>
          </a:p>
          <a:p>
            <a:r>
              <a:rPr lang="en-US" sz="1600" b="1" dirty="0">
                <a:latin typeface="Segoe UI" panose="020B0502040204020203" pitchFamily="34" charset="0"/>
              </a:rPr>
              <a:t>WebSocket</a:t>
            </a:r>
            <a:r>
              <a:rPr lang="ru-RU" sz="1600" dirty="0">
                <a:latin typeface="Segoe UI" panose="020B0502040204020203" pitchFamily="34" charset="0"/>
              </a:rPr>
              <a:t> – протокол, предназначенный для обмена сообщений между сервером и браузером.</a:t>
            </a:r>
          </a:p>
          <a:p>
            <a:endParaRPr lang="ru-RU" sz="1600" dirty="0">
              <a:latin typeface="Segoe UI" panose="020B0502040204020203" pitchFamily="34" charset="0"/>
            </a:endParaRPr>
          </a:p>
          <a:p>
            <a:r>
              <a:rPr lang="ru-RU" sz="1600" b="1" dirty="0">
                <a:latin typeface="Segoe UI" panose="020B0502040204020203" pitchFamily="34" charset="0"/>
              </a:rPr>
              <a:t>Сплайн </a:t>
            </a:r>
            <a:r>
              <a:rPr lang="ru-RU" sz="1600" dirty="0">
                <a:latin typeface="Segoe UI" panose="020B0502040204020203" pitchFamily="34" charset="0"/>
              </a:rPr>
              <a:t>– функция, подбирающая многочлен, проходящий через заданные точки.</a:t>
            </a:r>
          </a:p>
          <a:p>
            <a:endParaRPr lang="en-US" sz="1600" dirty="0">
              <a:latin typeface="Segoe UI" panose="020B0502040204020203" pitchFamily="34" charset="0"/>
            </a:endParaRPr>
          </a:p>
          <a:p>
            <a:r>
              <a:rPr lang="ru-RU" sz="1600" b="1" dirty="0">
                <a:latin typeface="Segoe UI" panose="020B0502040204020203" pitchFamily="34" charset="0"/>
              </a:rPr>
              <a:t>Интерполяция </a:t>
            </a:r>
            <a:r>
              <a:rPr lang="ru-RU" sz="1600" dirty="0">
                <a:latin typeface="Segoe UI" panose="020B0502040204020203" pitchFamily="34" charset="0"/>
              </a:rPr>
              <a:t>–  способ нахождения промежуточных значений величины по имеющемуся дискретному набору известных значений.</a:t>
            </a:r>
          </a:p>
          <a:p>
            <a:endParaRPr lang="ru-RU" sz="1600" dirty="0">
              <a:latin typeface="Segoe UI" panose="020B0502040204020203" pitchFamily="34" charset="0"/>
            </a:endParaRPr>
          </a:p>
          <a:p>
            <a:r>
              <a:rPr lang="ru-RU" sz="1600" b="1" dirty="0" err="1">
                <a:latin typeface="Segoe UI" panose="020B0502040204020203" pitchFamily="34" charset="0"/>
              </a:rPr>
              <a:t>Сериализация</a:t>
            </a:r>
            <a:r>
              <a:rPr lang="ru-RU" sz="1600" b="1" dirty="0">
                <a:latin typeface="Segoe UI" panose="020B0502040204020203" pitchFamily="34" charset="0"/>
              </a:rPr>
              <a:t> </a:t>
            </a:r>
            <a:r>
              <a:rPr lang="ru-RU" sz="1600" dirty="0">
                <a:latin typeface="Segoe UI" panose="020B0502040204020203" pitchFamily="34" charset="0"/>
              </a:rPr>
              <a:t>– процесс преобразования объекта в бинарные данные.</a:t>
            </a:r>
          </a:p>
          <a:p>
            <a:endParaRPr lang="ru-RU" sz="1600" dirty="0">
              <a:latin typeface="Segoe UI" panose="020B0502040204020203" pitchFamily="34" charset="0"/>
            </a:endParaRPr>
          </a:p>
          <a:p>
            <a:r>
              <a:rPr lang="ru-RU" sz="1600" b="1" dirty="0" err="1">
                <a:latin typeface="Segoe UI" panose="020B0502040204020203" pitchFamily="34" charset="0"/>
              </a:rPr>
              <a:t>Десериализация</a:t>
            </a:r>
            <a:r>
              <a:rPr lang="ru-RU" sz="1600" b="1" dirty="0">
                <a:latin typeface="Segoe UI" panose="020B0502040204020203" pitchFamily="34" charset="0"/>
              </a:rPr>
              <a:t> </a:t>
            </a:r>
            <a:r>
              <a:rPr lang="ru-RU" sz="1600" dirty="0">
                <a:latin typeface="Segoe UI" panose="020B0502040204020203" pitchFamily="34" charset="0"/>
              </a:rPr>
              <a:t>– процесс преобразования бинарных данных в объект.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АКТУАЛЬНОСТЬ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62878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b="1" dirty="0"/>
              <a:t>ОБОСНОВАНИЕ АКТУАЛЬНОСТИ РАБОТЫ</a:t>
            </a:r>
            <a:endParaRPr lang="en-US" sz="1200" b="1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4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 dirty="0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B6096-12C8-4412-84A1-4B4629750628}"/>
              </a:ext>
            </a:extLst>
          </p:cNvPr>
          <p:cNvSpPr txBox="1"/>
          <p:nvPr/>
        </p:nvSpPr>
        <p:spPr>
          <a:xfrm>
            <a:off x="255588" y="1922585"/>
            <a:ext cx="8325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1C2A55"/>
                </a:solidFill>
              </a:rPr>
              <a:t>Люди играют в игры чтобы получить эмоции. В разных играх (шутеры</a:t>
            </a:r>
            <a:r>
              <a:rPr lang="en-US" dirty="0">
                <a:solidFill>
                  <a:srgbClr val="1C2A55"/>
                </a:solidFill>
              </a:rPr>
              <a:t>, </a:t>
            </a:r>
            <a:r>
              <a:rPr lang="ru-RU" dirty="0">
                <a:solidFill>
                  <a:srgbClr val="1C2A55"/>
                </a:solidFill>
              </a:rPr>
              <a:t> стратегии, головоломки) люди получают разные эмоции.</a:t>
            </a:r>
            <a:endParaRPr lang="en-US" dirty="0">
              <a:solidFill>
                <a:srgbClr val="1C2A55"/>
              </a:solidFill>
            </a:endParaRPr>
          </a:p>
          <a:p>
            <a:r>
              <a:rPr lang="en-US" dirty="0">
                <a:solidFill>
                  <a:srgbClr val="1C2A55"/>
                </a:solidFill>
              </a:rPr>
              <a:t>	</a:t>
            </a:r>
            <a:endParaRPr lang="ru-RU" dirty="0">
              <a:solidFill>
                <a:srgbClr val="1C2A55"/>
              </a:solidFill>
            </a:endParaRPr>
          </a:p>
          <a:p>
            <a:r>
              <a:rPr lang="ru-RU" dirty="0">
                <a:solidFill>
                  <a:srgbClr val="1C2A55"/>
                </a:solidFill>
              </a:rPr>
              <a:t>В моей игре планируется большое количество игровых режимов. Выбор режима будет случайным и поэтому неожиданным для игрока. Это даёт достаточно необычную для игр эмоцию - постоянное ощущение новизны.</a:t>
            </a:r>
          </a:p>
          <a:p>
            <a:endParaRPr lang="ru-RU" dirty="0">
              <a:solidFill>
                <a:srgbClr val="1C2A55"/>
              </a:solidFill>
            </a:endParaRPr>
          </a:p>
          <a:p>
            <a:r>
              <a:rPr lang="ru-RU" dirty="0">
                <a:solidFill>
                  <a:srgbClr val="1C2A55"/>
                </a:solidFill>
              </a:rPr>
              <a:t>Превосходство будет получать игрок, который умеет быстрее всех ориентироваться в новой ситуации.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32932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Цель работы</a:t>
            </a:r>
            <a:br>
              <a:rPr lang="ru-RU" sz="2000" dirty="0">
                <a:solidFill>
                  <a:srgbClr val="003F82"/>
                </a:solidFill>
              </a:rPr>
            </a:br>
            <a:r>
              <a:rPr lang="ru-RU" sz="2000" dirty="0">
                <a:solidFill>
                  <a:srgbClr val="003F82"/>
                </a:solidFill>
              </a:rPr>
              <a:t>	Реализовать игру реального времени с </a:t>
            </a:r>
            <a:r>
              <a:rPr lang="ru-RU" sz="2000" dirty="0" err="1">
                <a:solidFill>
                  <a:srgbClr val="003F82"/>
                </a:solidFill>
              </a:rPr>
              <a:t>мультиплейером</a:t>
            </a:r>
            <a:r>
              <a:rPr lang="ru-RU" sz="2000" dirty="0">
                <a:solidFill>
                  <a:srgbClr val="003F82"/>
                </a:solidFill>
              </a:rPr>
              <a:t> </a:t>
            </a:r>
            <a:endParaRPr lang="en-US" sz="2000" dirty="0">
              <a:solidFill>
                <a:srgbClr val="003F82"/>
              </a:solidFill>
            </a:endParaRPr>
          </a:p>
          <a:p>
            <a:endParaRPr lang="ru-RU" sz="2000" dirty="0">
              <a:solidFill>
                <a:srgbClr val="003F82"/>
              </a:solidFill>
            </a:endParaRPr>
          </a:p>
          <a:p>
            <a:r>
              <a:rPr lang="ru-RU" sz="1600" b="1" dirty="0">
                <a:solidFill>
                  <a:srgbClr val="003F82"/>
                </a:solidFill>
              </a:rPr>
              <a:t>Задачи работы</a:t>
            </a:r>
          </a:p>
          <a:p>
            <a:pPr marL="342900" indent="-342900">
              <a:buFont typeface="+mj-lt"/>
              <a:buAutoNum type="arabicPeriod"/>
            </a:pPr>
            <a:endParaRPr lang="ru-RU" sz="1600" b="1" dirty="0">
              <a:solidFill>
                <a:srgbClr val="003F8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Организовать обмен сообщений между клиентом и сервером</a:t>
            </a:r>
            <a:endParaRPr lang="en-US" dirty="0">
              <a:solidFill>
                <a:srgbClr val="003F8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Организовать синхронизацию клиентов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Разработать управление персонажем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Реализовать механику оружия и механику подбора предметов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Реализовать несколько игровых режимов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Создать систему игровых матчей / комнат</a:t>
            </a:r>
          </a:p>
          <a:p>
            <a:pPr marL="228600" indent="-228600">
              <a:buFont typeface="+mj-lt"/>
              <a:buAutoNum type="arabicPeriod"/>
            </a:pPr>
            <a:endParaRPr lang="ru-RU" sz="1200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6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01C97-A506-436E-AF0B-8FC828F25803}"/>
              </a:ext>
            </a:extLst>
          </p:cNvPr>
          <p:cNvSpPr txBox="1"/>
          <p:nvPr/>
        </p:nvSpPr>
        <p:spPr>
          <a:xfrm>
            <a:off x="187914" y="1504525"/>
            <a:ext cx="8018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данный момент существует довольно много браузерных игр.</a:t>
            </a:r>
            <a:endParaRPr lang="en-US" dirty="0"/>
          </a:p>
          <a:p>
            <a:r>
              <a:rPr lang="ru-RU" dirty="0"/>
              <a:t>Самые популярные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Krunker.io –– </a:t>
            </a:r>
            <a:r>
              <a:rPr lang="ru-RU" dirty="0"/>
              <a:t>многопользовательский</a:t>
            </a:r>
            <a:r>
              <a:rPr lang="en-US" dirty="0"/>
              <a:t> 3D </a:t>
            </a:r>
            <a:r>
              <a:rPr lang="ru-RU" dirty="0"/>
              <a:t>шутер</a:t>
            </a:r>
            <a:r>
              <a:rPr lang="en-US" dirty="0"/>
              <a:t> </a:t>
            </a:r>
            <a:r>
              <a:rPr lang="ru-RU" dirty="0"/>
              <a:t>(разработчик</a:t>
            </a:r>
            <a:r>
              <a:rPr lang="en-US" dirty="0"/>
              <a:t> Sidney De Vries</a:t>
            </a:r>
            <a:r>
              <a:rPr lang="ru-RU" dirty="0"/>
              <a:t>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Slither.io – </a:t>
            </a:r>
            <a:r>
              <a:rPr lang="ru-RU" dirty="0"/>
              <a:t>многопользовательская игра, похожая на змейку</a:t>
            </a:r>
            <a:r>
              <a:rPr lang="en-US" dirty="0"/>
              <a:t> (</a:t>
            </a:r>
            <a:r>
              <a:rPr lang="en-US" dirty="0" err="1"/>
              <a:t>Lowtech</a:t>
            </a:r>
            <a:r>
              <a:rPr lang="en-US" dirty="0"/>
              <a:t> Studios, 2016)</a:t>
            </a:r>
            <a:endParaRPr lang="ru-RU" dirty="0"/>
          </a:p>
        </p:txBody>
      </p:sp>
      <p:pic>
        <p:nvPicPr>
          <p:cNvPr id="1026" name="Picture 2" descr="Krunker io">
            <a:extLst>
              <a:ext uri="{FF2B5EF4-FFF2-40B4-BE49-F238E27FC236}">
                <a16:creationId xmlns:a16="http://schemas.microsoft.com/office/drawing/2014/main" id="{C77E653B-5769-4A70-99FA-818EBDAA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" y="3811150"/>
            <a:ext cx="3754248" cy="21117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Игра Slither.io - играть онлайн бесплатно">
            <a:extLst>
              <a:ext uri="{FF2B5EF4-FFF2-40B4-BE49-F238E27FC236}">
                <a16:creationId xmlns:a16="http://schemas.microsoft.com/office/drawing/2014/main" id="{A8011EFC-F0E0-4099-A3C1-29166C7F8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2" r="28059" b="38143"/>
          <a:stretch/>
        </p:blipFill>
        <p:spPr bwMode="auto">
          <a:xfrm>
            <a:off x="4274820" y="3796973"/>
            <a:ext cx="4528886" cy="2219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3F903366-DE29-494F-8D22-97939D7ED3A1}"/>
              </a:ext>
            </a:extLst>
          </p:cNvPr>
          <p:cNvSpPr/>
          <p:nvPr/>
        </p:nvSpPr>
        <p:spPr>
          <a:xfrm>
            <a:off x="419104" y="1304492"/>
            <a:ext cx="2496746" cy="4025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C39C9042-3258-4D05-ACC4-E8435F23BEF9}"/>
              </a:ext>
            </a:extLst>
          </p:cNvPr>
          <p:cNvSpPr/>
          <p:nvPr/>
        </p:nvSpPr>
        <p:spPr>
          <a:xfrm>
            <a:off x="1063323" y="5273916"/>
            <a:ext cx="1133475" cy="9618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Сетевая система</a:t>
            </a: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 dirty="0"/>
              <a:t>Шестаков М.С., БПИ196, Браузерная </a:t>
            </a:r>
            <a:r>
              <a:rPr lang="ru-RU" dirty="0" err="1"/>
              <a:t>мультиплейерная</a:t>
            </a:r>
            <a:r>
              <a:rPr lang="ru-RU" dirty="0"/>
              <a:t> игра "</a:t>
            </a:r>
            <a:r>
              <a:rPr lang="ru-RU" dirty="0" err="1"/>
              <a:t>Minigames</a:t>
            </a:r>
            <a:r>
              <a:rPr lang="ru-RU" dirty="0"/>
              <a:t>" </a:t>
            </a:r>
            <a:endParaRPr lang="en-US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51285EE-433A-4BBD-AE56-6B1F9612D81E}"/>
              </a:ext>
            </a:extLst>
          </p:cNvPr>
          <p:cNvCxnSpPr>
            <a:cxnSpLocks/>
          </p:cNvCxnSpPr>
          <p:nvPr/>
        </p:nvCxnSpPr>
        <p:spPr>
          <a:xfrm>
            <a:off x="1643597" y="2625725"/>
            <a:ext cx="0" cy="4290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AA994D-4314-48CE-9797-688B5A308D02}"/>
              </a:ext>
            </a:extLst>
          </p:cNvPr>
          <p:cNvSpPr txBox="1"/>
          <p:nvPr/>
        </p:nvSpPr>
        <p:spPr>
          <a:xfrm>
            <a:off x="451614" y="1314628"/>
            <a:ext cx="262477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Игрок нажал кнопку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C89E04-9021-4206-AB5A-4FDCE1CF6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1" t="18695" r="4091" b="2493"/>
          <a:stretch/>
        </p:blipFill>
        <p:spPr>
          <a:xfrm>
            <a:off x="2600751" y="1325890"/>
            <a:ext cx="228340" cy="3316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8F91D5-D272-46F9-842E-FC6D099B6529}"/>
              </a:ext>
            </a:extLst>
          </p:cNvPr>
          <p:cNvSpPr txBox="1"/>
          <p:nvPr/>
        </p:nvSpPr>
        <p:spPr>
          <a:xfrm>
            <a:off x="451614" y="2212615"/>
            <a:ext cx="246423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Обработка события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51AB7BE-074C-424A-9A50-C0D60FB31B17}"/>
              </a:ext>
            </a:extLst>
          </p:cNvPr>
          <p:cNvCxnSpPr>
            <a:cxnSpLocks/>
          </p:cNvCxnSpPr>
          <p:nvPr/>
        </p:nvCxnSpPr>
        <p:spPr>
          <a:xfrm>
            <a:off x="1627071" y="1778000"/>
            <a:ext cx="0" cy="36459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E4D264-54DD-43BD-AD20-A97C3B3C1923}"/>
              </a:ext>
            </a:extLst>
          </p:cNvPr>
          <p:cNvSpPr txBox="1"/>
          <p:nvPr/>
        </p:nvSpPr>
        <p:spPr>
          <a:xfrm>
            <a:off x="1892698" y="2634192"/>
            <a:ext cx="31944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Команда выстрела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ED7841-3770-420F-8E5A-19723404C5AA}"/>
              </a:ext>
            </a:extLst>
          </p:cNvPr>
          <p:cNvSpPr txBox="1"/>
          <p:nvPr/>
        </p:nvSpPr>
        <p:spPr>
          <a:xfrm>
            <a:off x="451614" y="3093798"/>
            <a:ext cx="246423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600" dirty="0" err="1"/>
              <a:t>Сериализация</a:t>
            </a:r>
            <a:r>
              <a:rPr lang="ru-RU" sz="1600" dirty="0"/>
              <a:t> команды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4BD83D98-F462-46B0-9391-DD09EB5C390B}"/>
              </a:ext>
            </a:extLst>
          </p:cNvPr>
          <p:cNvCxnSpPr>
            <a:cxnSpLocks/>
          </p:cNvCxnSpPr>
          <p:nvPr/>
        </p:nvCxnSpPr>
        <p:spPr>
          <a:xfrm>
            <a:off x="1628962" y="3496157"/>
            <a:ext cx="0" cy="42387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4806DF-D02C-4B0B-837B-C73CA5F487CF}"/>
              </a:ext>
            </a:extLst>
          </p:cNvPr>
          <p:cNvSpPr txBox="1"/>
          <p:nvPr/>
        </p:nvSpPr>
        <p:spPr>
          <a:xfrm>
            <a:off x="339733" y="4008138"/>
            <a:ext cx="2736659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Дописывание серверных заголовков к команде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6CB9F3B0-EF19-4151-823F-48F7F6B062AB}"/>
              </a:ext>
            </a:extLst>
          </p:cNvPr>
          <p:cNvCxnSpPr>
            <a:cxnSpLocks/>
          </p:cNvCxnSpPr>
          <p:nvPr/>
        </p:nvCxnSpPr>
        <p:spPr>
          <a:xfrm flipH="1">
            <a:off x="1630059" y="4717669"/>
            <a:ext cx="13538" cy="45325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15BA41-AEC2-4764-892D-B2C3E0FB470B}"/>
              </a:ext>
            </a:extLst>
          </p:cNvPr>
          <p:cNvSpPr txBox="1"/>
          <p:nvPr/>
        </p:nvSpPr>
        <p:spPr>
          <a:xfrm>
            <a:off x="1149690" y="5308360"/>
            <a:ext cx="11812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Сервер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32E583-DCAE-4C20-87B1-2FEB626B0E0A}"/>
              </a:ext>
            </a:extLst>
          </p:cNvPr>
          <p:cNvSpPr txBox="1"/>
          <p:nvPr/>
        </p:nvSpPr>
        <p:spPr>
          <a:xfrm>
            <a:off x="1930428" y="4800303"/>
            <a:ext cx="26304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WebSocket Frame </a:t>
            </a:r>
            <a:r>
              <a:rPr lang="ru-RU" sz="1500" dirty="0"/>
              <a:t>в </a:t>
            </a:r>
            <a:r>
              <a:rPr lang="en-US" sz="1500" dirty="0"/>
              <a:t>TCP/IP</a:t>
            </a:r>
            <a:r>
              <a:rPr lang="ru-RU" sz="1500" dirty="0"/>
              <a:t> 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701DDF9A-1772-47CF-8E1B-091636C8B2FC}"/>
              </a:ext>
            </a:extLst>
          </p:cNvPr>
          <p:cNvCxnSpPr>
            <a:cxnSpLocks/>
          </p:cNvCxnSpPr>
          <p:nvPr/>
        </p:nvCxnSpPr>
        <p:spPr>
          <a:xfrm flipV="1">
            <a:off x="2327275" y="5815283"/>
            <a:ext cx="1376592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CA1F6-197A-40CD-B5D6-184AD6BDF6BE}"/>
              </a:ext>
            </a:extLst>
          </p:cNvPr>
          <p:cNvSpPr txBox="1"/>
          <p:nvPr/>
        </p:nvSpPr>
        <p:spPr>
          <a:xfrm>
            <a:off x="3731636" y="5630615"/>
            <a:ext cx="1926718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Игровая комната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1ED6F9-41FD-4B41-8F24-88750534C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12" y="5660883"/>
            <a:ext cx="862496" cy="527560"/>
          </a:xfrm>
          <a:prstGeom prst="rect">
            <a:avLst/>
          </a:prstGeom>
        </p:spPr>
      </p:pic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A1DBCA94-0F9B-4DC9-96C7-848FC8447925}"/>
              </a:ext>
            </a:extLst>
          </p:cNvPr>
          <p:cNvCxnSpPr>
            <a:cxnSpLocks/>
          </p:cNvCxnSpPr>
          <p:nvPr/>
        </p:nvCxnSpPr>
        <p:spPr>
          <a:xfrm flipV="1">
            <a:off x="5686123" y="5800427"/>
            <a:ext cx="1781477" cy="148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1169C21-8192-4FBC-B103-4C261862D403}"/>
              </a:ext>
            </a:extLst>
          </p:cNvPr>
          <p:cNvSpPr txBox="1"/>
          <p:nvPr/>
        </p:nvSpPr>
        <p:spPr>
          <a:xfrm>
            <a:off x="5524246" y="4785140"/>
            <a:ext cx="1721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Рассылка другим клиентам</a:t>
            </a: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339D9AB4-608D-40A2-9E6F-9FD07523D948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5658354" y="5097294"/>
            <a:ext cx="1809246" cy="7102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8141BE9B-6F07-4504-9152-4C511BB6C7B8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5658354" y="5807587"/>
            <a:ext cx="1926718" cy="5865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82BB426-87F0-45B5-9C11-E933A45E1A05}"/>
              </a:ext>
            </a:extLst>
          </p:cNvPr>
          <p:cNvSpPr txBox="1"/>
          <p:nvPr/>
        </p:nvSpPr>
        <p:spPr>
          <a:xfrm>
            <a:off x="2157536" y="5295379"/>
            <a:ext cx="1721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Разбор серверных заголовков</a:t>
            </a: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5430C81B-5442-4BE5-A499-F51BEFD2D7EB}"/>
              </a:ext>
            </a:extLst>
          </p:cNvPr>
          <p:cNvSpPr/>
          <p:nvPr/>
        </p:nvSpPr>
        <p:spPr>
          <a:xfrm>
            <a:off x="7684282" y="4898277"/>
            <a:ext cx="1343006" cy="412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5261DF1-D240-49FC-9392-C2D4B86D093C}"/>
              </a:ext>
            </a:extLst>
          </p:cNvPr>
          <p:cNvSpPr txBox="1"/>
          <p:nvPr/>
        </p:nvSpPr>
        <p:spPr>
          <a:xfrm>
            <a:off x="7834454" y="4927680"/>
            <a:ext cx="11812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Клиент 1</a:t>
            </a: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FE698855-B73F-4D41-910D-E8D1CEA65231}"/>
              </a:ext>
            </a:extLst>
          </p:cNvPr>
          <p:cNvSpPr/>
          <p:nvPr/>
        </p:nvSpPr>
        <p:spPr>
          <a:xfrm>
            <a:off x="7684282" y="5568986"/>
            <a:ext cx="1343006" cy="412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161AE6-657F-413F-86C8-96AC6035CEE6}"/>
              </a:ext>
            </a:extLst>
          </p:cNvPr>
          <p:cNvSpPr txBox="1"/>
          <p:nvPr/>
        </p:nvSpPr>
        <p:spPr>
          <a:xfrm>
            <a:off x="7834454" y="5598389"/>
            <a:ext cx="11812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Клиент 2</a:t>
            </a:r>
          </a:p>
        </p:txBody>
      </p: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82291BDB-0B07-4A74-9D42-6E0193678D08}"/>
              </a:ext>
            </a:extLst>
          </p:cNvPr>
          <p:cNvCxnSpPr>
            <a:cxnSpLocks/>
          </p:cNvCxnSpPr>
          <p:nvPr/>
        </p:nvCxnSpPr>
        <p:spPr>
          <a:xfrm flipV="1">
            <a:off x="8203320" y="3708095"/>
            <a:ext cx="0" cy="100957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B6C330E-1857-49F1-B37A-A1B59FE544E1}"/>
              </a:ext>
            </a:extLst>
          </p:cNvPr>
          <p:cNvSpPr txBox="1"/>
          <p:nvPr/>
        </p:nvSpPr>
        <p:spPr>
          <a:xfrm>
            <a:off x="6207613" y="3251732"/>
            <a:ext cx="2754918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 err="1"/>
              <a:t>Десериализация</a:t>
            </a:r>
            <a:r>
              <a:rPr lang="ru-RU" sz="1700" dirty="0"/>
              <a:t> команды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CE2A0F5-9BD6-4E42-B37B-B7B601148107}"/>
              </a:ext>
            </a:extLst>
          </p:cNvPr>
          <p:cNvSpPr txBox="1"/>
          <p:nvPr/>
        </p:nvSpPr>
        <p:spPr>
          <a:xfrm>
            <a:off x="6173159" y="1834818"/>
            <a:ext cx="2754918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Выполнение команды (выполняется выстрел)</a:t>
            </a:r>
          </a:p>
        </p:txBody>
      </p:sp>
      <p:cxnSp>
        <p:nvCxnSpPr>
          <p:cNvPr id="103" name="Прямая со стрелкой 102">
            <a:extLst>
              <a:ext uri="{FF2B5EF4-FFF2-40B4-BE49-F238E27FC236}">
                <a16:creationId xmlns:a16="http://schemas.microsoft.com/office/drawing/2014/main" id="{48C22600-5F5B-4A21-B8BB-EE62A892B62E}"/>
              </a:ext>
            </a:extLst>
          </p:cNvPr>
          <p:cNvCxnSpPr>
            <a:cxnSpLocks/>
          </p:cNvCxnSpPr>
          <p:nvPr/>
        </p:nvCxnSpPr>
        <p:spPr>
          <a:xfrm flipV="1">
            <a:off x="8203320" y="2509838"/>
            <a:ext cx="0" cy="66198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9331CA6-E3DD-4893-A88C-7CA46AD26958}"/>
              </a:ext>
            </a:extLst>
          </p:cNvPr>
          <p:cNvSpPr txBox="1"/>
          <p:nvPr/>
        </p:nvSpPr>
        <p:spPr>
          <a:xfrm>
            <a:off x="1892698" y="3561328"/>
            <a:ext cx="31944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err="1"/>
              <a:t>Сериализованная</a:t>
            </a:r>
            <a:r>
              <a:rPr lang="ru-RU" sz="1500" dirty="0"/>
              <a:t> команда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4C44D-7EAD-4C63-A122-4E3A0EE26298}"/>
              </a:ext>
            </a:extLst>
          </p:cNvPr>
          <p:cNvSpPr txBox="1"/>
          <p:nvPr/>
        </p:nvSpPr>
        <p:spPr>
          <a:xfrm>
            <a:off x="5579691" y="4016077"/>
            <a:ext cx="31944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err="1"/>
              <a:t>Сериализованная</a:t>
            </a:r>
            <a:r>
              <a:rPr lang="ru-RU" sz="1500" dirty="0"/>
              <a:t> команда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BBC78F1-F713-4C32-B1BA-F1174EC02A9B}"/>
              </a:ext>
            </a:extLst>
          </p:cNvPr>
          <p:cNvSpPr txBox="1"/>
          <p:nvPr/>
        </p:nvSpPr>
        <p:spPr>
          <a:xfrm>
            <a:off x="6999117" y="2668595"/>
            <a:ext cx="10025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Команда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A044EE3-6476-4EFF-96BA-EDA3F893DB4E}"/>
              </a:ext>
            </a:extLst>
          </p:cNvPr>
          <p:cNvSpPr txBox="1"/>
          <p:nvPr/>
        </p:nvSpPr>
        <p:spPr>
          <a:xfrm>
            <a:off x="1892698" y="1790881"/>
            <a:ext cx="9737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Событие</a:t>
            </a:r>
          </a:p>
        </p:txBody>
      </p:sp>
    </p:spTree>
    <p:extLst>
      <p:ext uri="{BB962C8B-B14F-4D97-AF65-F5344CB8AC3E}">
        <p14:creationId xmlns:p14="http://schemas.microsoft.com/office/powerpoint/2010/main" val="63307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Система интерполяции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pic>
        <p:nvPicPr>
          <p:cNvPr id="5" name="c6LeDoNTG4">
            <a:hlinkClick r:id="" action="ppaction://media"/>
            <a:extLst>
              <a:ext uri="{FF2B5EF4-FFF2-40B4-BE49-F238E27FC236}">
                <a16:creationId xmlns:a16="http://schemas.microsoft.com/office/drawing/2014/main" id="{806107C7-3E8D-45D2-B622-50E3A43415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4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536" y="1481727"/>
            <a:ext cx="7140030" cy="4796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EF35C-F212-4E66-B8C1-08D6922ED0E6}"/>
              </a:ext>
            </a:extLst>
          </p:cNvPr>
          <p:cNvSpPr txBox="1"/>
          <p:nvPr/>
        </p:nvSpPr>
        <p:spPr>
          <a:xfrm>
            <a:off x="7414437" y="1676588"/>
            <a:ext cx="156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График</a:t>
            </a:r>
          </a:p>
          <a:p>
            <a:r>
              <a:rPr lang="ru-RU" dirty="0"/>
              <a:t>скорости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B1B215-B6F4-4327-ACB4-3D88B907CC99}"/>
              </a:ext>
            </a:extLst>
          </p:cNvPr>
          <p:cNvSpPr txBox="1"/>
          <p:nvPr/>
        </p:nvSpPr>
        <p:spPr>
          <a:xfrm>
            <a:off x="7414438" y="2560187"/>
            <a:ext cx="156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График</a:t>
            </a:r>
          </a:p>
          <a:p>
            <a:r>
              <a:rPr lang="ru-RU" dirty="0"/>
              <a:t>координаты</a:t>
            </a:r>
          </a:p>
        </p:txBody>
      </p:sp>
    </p:spTree>
    <p:extLst>
      <p:ext uri="{BB962C8B-B14F-4D97-AF65-F5344CB8AC3E}">
        <p14:creationId xmlns:p14="http://schemas.microsoft.com/office/powerpoint/2010/main" val="26409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Система интерполяции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E8D6D2-89E1-4FED-8A1E-B17280C95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7" y="1419822"/>
            <a:ext cx="3007283" cy="1804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F8E34-8602-432A-81D0-F25E9F027E51}"/>
              </a:ext>
            </a:extLst>
          </p:cNvPr>
          <p:cNvSpPr txBox="1"/>
          <p:nvPr/>
        </p:nvSpPr>
        <p:spPr>
          <a:xfrm>
            <a:off x="1105517" y="3264478"/>
            <a:ext cx="267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Без интерполяции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3DC616-9FDD-401F-B3D5-A54E436F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285" y="1396348"/>
            <a:ext cx="3011540" cy="1831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1E7AD8-B63B-4DA7-8BD3-36FD7FAE557A}"/>
              </a:ext>
            </a:extLst>
          </p:cNvPr>
          <p:cNvSpPr txBox="1"/>
          <p:nvPr/>
        </p:nvSpPr>
        <p:spPr>
          <a:xfrm>
            <a:off x="4725016" y="3300549"/>
            <a:ext cx="36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2. Линейная интерполяция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52C5D-5144-4E3A-A87D-7E931BB88BA1}"/>
              </a:ext>
            </a:extLst>
          </p:cNvPr>
          <p:cNvSpPr txBox="1"/>
          <p:nvPr/>
        </p:nvSpPr>
        <p:spPr>
          <a:xfrm>
            <a:off x="1426499" y="5807280"/>
            <a:ext cx="29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3. Сплайн Эрмита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750A6D-8A12-48B4-ADE4-11D388FF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33" y="3757527"/>
            <a:ext cx="323895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49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1017</Words>
  <Application>Microsoft Office PowerPoint</Application>
  <PresentationFormat>Экран (4:3)</PresentationFormat>
  <Paragraphs>212</Paragraphs>
  <Slides>16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Segoe UI</vt:lpstr>
      <vt:lpstr>Office Theme</vt:lpstr>
      <vt:lpstr>Факультет компьютерных наук Образовательная программа  09.03.04 Программная инженерия Курсовая работа Браузерная мультиплейерная игра "Minigames"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creator>Р.З. Ахметсафина</dc:creator>
  <cp:lastModifiedBy>Шестаков Сергей</cp:lastModifiedBy>
  <cp:revision>99</cp:revision>
  <dcterms:created xsi:type="dcterms:W3CDTF">2010-09-30T06:45:00Z</dcterms:created>
  <dcterms:modified xsi:type="dcterms:W3CDTF">2020-05-24T10:17:35Z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